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0" r:id="rId5"/>
    <p:sldId id="411" r:id="rId6"/>
    <p:sldId id="383" r:id="rId7"/>
    <p:sldId id="414" r:id="rId8"/>
    <p:sldId id="416" r:id="rId9"/>
    <p:sldId id="391" r:id="rId10"/>
    <p:sldId id="418" r:id="rId11"/>
    <p:sldId id="420" r:id="rId12"/>
    <p:sldId id="404" r:id="rId13"/>
    <p:sldId id="413" r:id="rId14"/>
    <p:sldId id="421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B0C7E5F-93AA-43C4-B358-0E4F645D040C}">
          <p14:sldIdLst>
            <p14:sldId id="410"/>
            <p14:sldId id="411"/>
            <p14:sldId id="383"/>
            <p14:sldId id="414"/>
            <p14:sldId id="416"/>
            <p14:sldId id="391"/>
            <p14:sldId id="418"/>
          </p14:sldIdLst>
        </p14:section>
        <p14:section name="Раздел без заголовка" id="{9E23CA5B-9BD4-4651-A1E8-087E7CC53954}">
          <p14:sldIdLst>
            <p14:sldId id="420"/>
            <p14:sldId id="404"/>
            <p14:sldId id="413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6327" autoAdjust="0"/>
  </p:normalViewPr>
  <p:slideViewPr>
    <p:cSldViewPr snapToGrid="0">
      <p:cViewPr varScale="1">
        <p:scale>
          <a:sx n="160" d="100"/>
          <a:sy n="160" d="100"/>
        </p:scale>
        <p:origin x="192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970790C-0A43-43D0-B2CF-7CFEAEF3174C}" type="datetime1">
              <a:rPr lang="ru-RU" smtClean="0"/>
              <a:t>17.10.2024</a:t>
            </a:fld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2C230DF-5933-439D-898F-38E9AC9BA68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8" name="Верхний колонтитул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81CF219-5CA9-4DD1-8040-7BA03D0E024E}" type="datetime1">
              <a:rPr lang="ru-RU" smtClean="0"/>
              <a:pPr/>
              <a:t>17.10.2024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A89C7E07-3C67-C64C-8DA0-0404F63039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34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58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06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670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391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677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Полилиния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7" name="Полилиния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457200" indent="0">
              <a:spcBef>
                <a:spcPts val="1800"/>
              </a:spcBef>
              <a:buNone/>
              <a:defRPr lang="ru-RU" sz="2000"/>
            </a:lvl2pPr>
            <a:lvl3pPr marL="914400" indent="0">
              <a:spcBef>
                <a:spcPts val="1800"/>
              </a:spcBef>
              <a:buNone/>
              <a:defRPr lang="ru-RU" sz="2000"/>
            </a:lvl3pPr>
            <a:lvl4pPr marL="1371600" indent="0">
              <a:spcBef>
                <a:spcPts val="1800"/>
              </a:spcBef>
              <a:buNone/>
              <a:defRPr lang="ru-RU" sz="2000"/>
            </a:lvl4pPr>
            <a:lvl5pPr marL="1828800" indent="0">
              <a:spcBef>
                <a:spcPts val="1800"/>
              </a:spcBef>
              <a:buNone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>
              <a:spcBef>
                <a:spcPts val="18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9" name="Местозаполнитель таблицы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Автофигура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 spc="50" baseline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ru-RU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3" name="Номер слайда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2" name="Дата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ru-RU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Полилиния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9436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Автофигура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8" name="Полилиния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9" name="Полилиния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ru-RU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ru-RU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ru-RU" sz="2000"/>
            </a:lvl3pPr>
            <a:lvl4pPr marL="1371600" indent="0">
              <a:spcBef>
                <a:spcPts val="1800"/>
              </a:spcBef>
              <a:buFont typeface="+mj-lt"/>
              <a:buNone/>
              <a:defRPr lang="ru-RU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endParaRPr lang="ru-RU" dirty="0"/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рисун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32" name="Номер слайда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ru-RU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ru-RU">
          <a:solidFill>
            <a:schemeClr val="tx2"/>
          </a:solidFill>
        </a:defRPr>
      </a:lvl2pPr>
      <a:lvl3pPr eaLnBrk="1" hangingPunct="1">
        <a:defRPr lang="ru-RU">
          <a:solidFill>
            <a:schemeClr val="tx2"/>
          </a:solidFill>
        </a:defRPr>
      </a:lvl3pPr>
      <a:lvl4pPr eaLnBrk="1" hangingPunct="1">
        <a:defRPr lang="ru-RU">
          <a:solidFill>
            <a:schemeClr val="tx2"/>
          </a:solidFill>
        </a:defRPr>
      </a:lvl4pPr>
      <a:lvl5pPr eaLnBrk="1" hangingPunct="1">
        <a:defRPr lang="ru-RU">
          <a:solidFill>
            <a:schemeClr val="tx2"/>
          </a:solidFill>
        </a:defRPr>
      </a:lvl5pPr>
      <a:lvl6pPr eaLnBrk="1" hangingPunct="1">
        <a:defRPr lang="ru-RU">
          <a:solidFill>
            <a:schemeClr val="tx2"/>
          </a:solidFill>
        </a:defRPr>
      </a:lvl6pPr>
      <a:lvl7pPr eaLnBrk="1" hangingPunct="1">
        <a:defRPr lang="ru-RU">
          <a:solidFill>
            <a:schemeClr val="tx2"/>
          </a:solidFill>
        </a:defRPr>
      </a:lvl7pPr>
      <a:lvl8pPr eaLnBrk="1" hangingPunct="1">
        <a:defRPr lang="ru-RU">
          <a:solidFill>
            <a:schemeClr val="tx2"/>
          </a:solidFill>
        </a:defRPr>
      </a:lvl8pPr>
      <a:lvl9pPr eaLnBrk="1" hangingPunct="1">
        <a:defRPr lang="ru-RU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54" y="2590799"/>
            <a:ext cx="5486400" cy="1428472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О</a:t>
            </a:r>
            <a:r>
              <a:rPr lang="ru-RU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нлайн обучение английск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ого</a:t>
            </a:r>
            <a:r>
              <a:rPr lang="en-US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 </a:t>
            </a:r>
            <a:r>
              <a:rPr lang="ru-RU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языка</a:t>
            </a:r>
            <a:r>
              <a:rPr lang="en-US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 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"</a:t>
            </a:r>
            <a:r>
              <a:rPr lang="ru-RU" sz="2500" b="0" dirty="0" err="1">
                <a:latin typeface="Rostov" pitchFamily="2" charset="0"/>
                <a:cs typeface="Courier New" panose="02070309020205020404" pitchFamily="49" charset="0"/>
              </a:rPr>
              <a:t>Lingdisp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"</a:t>
            </a:r>
            <a:br>
              <a:rPr lang="ru-RU" sz="2500" dirty="0">
                <a:latin typeface="Rostov" pitchFamily="2" charset="0"/>
                <a:cs typeface="Courier New" panose="02070309020205020404" pitchFamily="49" charset="0"/>
              </a:rPr>
            </a:br>
            <a:endParaRPr lang="ru-RU" sz="2500" dirty="0">
              <a:latin typeface="Rostov" pitchFamily="2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0727D-CD73-A5BF-10D1-099F3E6D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6880"/>
            <a:ext cx="2736374" cy="2398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8E963-500C-634C-39E4-1E9856BD8F05}"/>
              </a:ext>
            </a:extLst>
          </p:cNvPr>
          <p:cNvSpPr txBox="1"/>
          <p:nvPr/>
        </p:nvSpPr>
        <p:spPr>
          <a:xfrm>
            <a:off x="1838474" y="614159"/>
            <a:ext cx="271351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 i="1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Авторы проекта:</a:t>
            </a:r>
          </a:p>
          <a:p>
            <a:pPr rtl="0"/>
            <a:endParaRPr lang="ru-RU" sz="2000" i="1" dirty="0">
              <a:solidFill>
                <a:schemeClr val="bg1"/>
              </a:solidFill>
              <a:latin typeface="Rostov" pitchFamily="2" charset="0"/>
              <a:cs typeface="Courier New" panose="02070309020205020404" pitchFamily="49" charset="0"/>
            </a:endParaRP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Максим Калач </a:t>
            </a: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Тимофей Щеголев  </a:t>
            </a: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Иван Путилин  </a:t>
            </a:r>
          </a:p>
          <a:p>
            <a:pPr rtl="0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AFFFF-B5D1-76B5-54C6-1C734112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команде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C6CD1-718F-494F-9139-B6419DCE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10</a:t>
            </a:fld>
            <a:endParaRPr lang="ru-RU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5F8F2-7A5B-4729-BDD9-E85702E921E1}"/>
              </a:ext>
            </a:extLst>
          </p:cNvPr>
          <p:cNvSpPr txBox="1"/>
          <p:nvPr/>
        </p:nvSpPr>
        <p:spPr>
          <a:xfrm>
            <a:off x="2878896" y="2528978"/>
            <a:ext cx="6434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Щеголев Тимофей – </a:t>
            </a:r>
            <a:r>
              <a:rPr lang="en-US" sz="2400" dirty="0" err="1">
                <a:solidFill>
                  <a:schemeClr val="accent3"/>
                </a:solidFill>
                <a:latin typeface="Rostov" pitchFamily="2" charset="0"/>
              </a:rPr>
              <a:t>TeamLead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, Business &amp; </a:t>
            </a:r>
            <a:r>
              <a:rPr lang="en-US" sz="2400" dirty="0" err="1">
                <a:solidFill>
                  <a:schemeClr val="accent3"/>
                </a:solidFill>
                <a:latin typeface="Rostov" pitchFamily="2" charset="0"/>
              </a:rPr>
              <a:t>Systeam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 Analyst, QA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Путилин Иван – 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DB Developer, BA &amp; Tech Writer, Backend-Developer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Калач Максим – 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Frontend-Developer, Designer</a:t>
            </a:r>
            <a:endParaRPr lang="ru-RU" sz="2400" dirty="0">
              <a:solidFill>
                <a:schemeClr val="accent3"/>
              </a:solidFill>
              <a:latin typeface="Rostov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8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0727D-CD73-A5BF-10D1-099F3E6D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48509"/>
            <a:ext cx="2736374" cy="239881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B1D6B9-FFBB-426C-A6FB-56F282DA0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6369" y="396815"/>
            <a:ext cx="9006296" cy="3291840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66886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 rtlCol="0"/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удобной среды для обучения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качественной и комфортной ценовой политики проекта</a:t>
            </a:r>
          </a:p>
        </p:txBody>
      </p:sp>
      <p:pic>
        <p:nvPicPr>
          <p:cNvPr id="1026" name="Picture 2" descr="https://xn---33-9cdulgg0aog6b.xn--p1ai/upload/iblock/410/onlayn-obrazovanie-berut-na-byudzhet-tsifrovye-servisy-predlozhili-podderzhat-subsidiyami.jpg">
            <a:extLst>
              <a:ext uri="{FF2B5EF4-FFF2-40B4-BE49-F238E27FC236}">
                <a16:creationId xmlns:a16="http://schemas.microsoft.com/office/drawing/2014/main" id="{CEBF1E1F-255A-419A-A07D-0F744FD91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67" y="1397208"/>
            <a:ext cx="6098199" cy="40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0419BE-BF58-4488-BA5C-9B1E1365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2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45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Целевая аудитория</a:t>
            </a:r>
            <a:r>
              <a:rPr lang="en-US" b="0" dirty="0">
                <a:latin typeface="Rostov" pitchFamily="2" charset="0"/>
                <a:cs typeface="Courier New" panose="02070309020205020404" pitchFamily="49" charset="0"/>
              </a:rPr>
              <a:t>:</a:t>
            </a:r>
            <a:endParaRPr lang="ru-RU" b="0" dirty="0">
              <a:latin typeface="Rostov" pitchFamily="2" charset="0"/>
              <a:cs typeface="Courier New" panose="02070309020205020404" pitchFamily="49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ru-RU"/>
            </a:defPPr>
          </a:lstStyle>
          <a:p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Дети и подростки</a:t>
            </a:r>
          </a:p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Школьники и студенты</a:t>
            </a:r>
          </a:p>
        </p:txBody>
      </p:sp>
      <p:pic>
        <p:nvPicPr>
          <p:cNvPr id="2050" name="Picture 2" descr="https://neuromarketing23.ru/wp-content/uploads/2022/08/Kak-opredelit-celevuju-auditoriju-sajta.png">
            <a:extLst>
              <a:ext uri="{FF2B5EF4-FFF2-40B4-BE49-F238E27FC236}">
                <a16:creationId xmlns:a16="http://schemas.microsoft.com/office/drawing/2014/main" id="{5086D236-42DE-4E0A-B450-FFE53268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6118"/>
            <a:ext cx="5696849" cy="3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920CC3-AA7C-480C-AF9F-FC45427863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3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93" y="2035780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удобной среды для обучения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1. </a:t>
            </a:r>
            <a:r>
              <a:rPr lang="ru-RU" b="0" dirty="0">
                <a:latin typeface="Rostov" pitchFamily="2" charset="0"/>
              </a:rPr>
              <a:t>Создание интуитивно понятного интерфейса.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2. </a:t>
            </a:r>
            <a:r>
              <a:rPr lang="ru-RU" b="0" dirty="0">
                <a:latin typeface="Rostov" pitchFamily="2" charset="0"/>
              </a:rPr>
              <a:t>Сделать обучение более доступным.</a:t>
            </a:r>
            <a:endParaRPr lang="ru-RU" b="0" dirty="0"/>
          </a:p>
        </p:txBody>
      </p:sp>
      <p:pic>
        <p:nvPicPr>
          <p:cNvPr id="3076" name="Picture 4" descr="https://blog.ukrnames.com/wp-content/uploads/2019/10/14253_1.png">
            <a:extLst>
              <a:ext uri="{FF2B5EF4-FFF2-40B4-BE49-F238E27FC236}">
                <a16:creationId xmlns:a16="http://schemas.microsoft.com/office/drawing/2014/main" id="{BB7E80B3-0423-4822-8AF7-A52A0C5A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53" y="4098308"/>
            <a:ext cx="5124494" cy="26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301F0-5690-4A34-8B92-A1A196D9F6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4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80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1159" y="2098504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pPr marL="342900" indent="-342900"/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качественной и комфортной ценовой политики проекта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1. </a:t>
            </a:r>
            <a:r>
              <a:rPr lang="ru-RU" b="0" dirty="0">
                <a:latin typeface="Rostov" pitchFamily="2" charset="0"/>
              </a:rPr>
              <a:t>Гибкая система подписок.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2. </a:t>
            </a:r>
            <a:r>
              <a:rPr lang="ru-RU" b="0" dirty="0">
                <a:latin typeface="Rostov" pitchFamily="2" charset="0"/>
              </a:rPr>
              <a:t>Специальные предложения и скидки.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B9954-CAD6-4457-B45B-52ED3AE08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78" y="4445082"/>
            <a:ext cx="3104444" cy="232833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B1FDB3-D31C-4839-8B29-087A9CC14D2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5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6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Технологии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595866-1429-A9EB-662D-EF1D3BA48D62}"/>
              </a:ext>
            </a:extLst>
          </p:cNvPr>
          <p:cNvSpPr txBox="1"/>
          <p:nvPr/>
        </p:nvSpPr>
        <p:spPr>
          <a:xfrm>
            <a:off x="348488" y="2370556"/>
            <a:ext cx="643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Программно-аппаратная часть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  <a:p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программирования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java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СУБД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postgres</a:t>
            </a:r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F5692-8DC7-4655-83AF-E7DB6089A23F}"/>
              </a:ext>
            </a:extLst>
          </p:cNvPr>
          <p:cNvSpPr txBox="1"/>
          <p:nvPr/>
        </p:nvSpPr>
        <p:spPr>
          <a:xfrm>
            <a:off x="6199531" y="2370556"/>
            <a:ext cx="643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Программно-аппаратная часть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  <a:p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программирования –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JavaScript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FrameWork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 – React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0AB46E5-CB9D-45BC-BEDA-4A9F6AE8159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6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134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Демонстрация продукта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0F841BF-A65F-425A-AA1C-C5AD4192BF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7134" y="2530603"/>
            <a:ext cx="10750852" cy="5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46EC51E-0D35-4EFD-A345-0946D6499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03" y="3332884"/>
            <a:ext cx="946793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3A5D21B-EF04-4D80-8167-9440F7A6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7" y="2119340"/>
            <a:ext cx="89563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03C957A-DC26-4A12-AD80-8A634C7E0B7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7</a:t>
            </a:fld>
            <a:endParaRPr lang="ru-RU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925E31-C9D3-A280-1E1B-40C5F816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109" y="3054588"/>
            <a:ext cx="3924052" cy="221034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0CB444-DB24-84F8-1742-2AE02579E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998" y="2833496"/>
            <a:ext cx="4031398" cy="24314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9D79AF0-DFA4-8193-E236-630FC5DE4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2" y="3490110"/>
            <a:ext cx="3543517" cy="25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8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Доход от проекта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3A5D21B-EF04-4D80-8167-9440F7A6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7" y="2119340"/>
            <a:ext cx="89563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67BF65-FE76-467D-A37C-52FCEE5B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8" y="2349052"/>
            <a:ext cx="4656665" cy="34924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82FBC-ED87-43B1-927E-B16608929E99}"/>
              </a:ext>
            </a:extLst>
          </p:cNvPr>
          <p:cNvSpPr txBox="1"/>
          <p:nvPr/>
        </p:nvSpPr>
        <p:spPr>
          <a:xfrm>
            <a:off x="484177" y="2459504"/>
            <a:ext cx="6434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Доход с подписок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Реклама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Продажа отдельных курсов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A1E60C52-78E2-45C2-8DD4-79710E950A5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8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28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развития 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DB4064-7B0E-4225-8483-49A975E5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9</a:t>
            </a:fld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B3935-3907-40FC-933F-028A43AB217D}"/>
              </a:ext>
            </a:extLst>
          </p:cNvPr>
          <p:cNvSpPr txBox="1"/>
          <p:nvPr/>
        </p:nvSpPr>
        <p:spPr>
          <a:xfrm>
            <a:off x="484177" y="2459504"/>
            <a:ext cx="6434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Краткосрочный период: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Разработка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MVP (Minimum Variable Product)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Привлечение пользователей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Сбор обратной связи и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A5EC2-6DF9-4D5B-B1BB-82C46B94AAA5}"/>
              </a:ext>
            </a:extLst>
          </p:cNvPr>
          <p:cNvSpPr txBox="1"/>
          <p:nvPr/>
        </p:nvSpPr>
        <p:spPr>
          <a:xfrm>
            <a:off x="6713674" y="2414480"/>
            <a:ext cx="643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Долгосрочный период: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Масштабирование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Внедрение новых технологий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Развитие сообщества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6_TF78853419_Win32" id="{64F198E1-15ED-4C37-8B7E-9AFB96C99CBF}" vid="{515DDF0C-3F45-451B-B34F-9EB95F7A6FE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Ежегодная презентация (геометрические фигуры)</Template>
  <TotalTime>733</TotalTime>
  <Words>201</Words>
  <Application>Microsoft Office PowerPoint</Application>
  <PresentationFormat>Широкоэкранный</PresentationFormat>
  <Paragraphs>69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Rostov</vt:lpstr>
      <vt:lpstr>Пользовательская</vt:lpstr>
      <vt:lpstr>Онлайн обучение английского языка "Lingdisp" </vt:lpstr>
      <vt:lpstr>Проблемы</vt:lpstr>
      <vt:lpstr>Целевая аудитория:</vt:lpstr>
      <vt:lpstr>Решение проблем</vt:lpstr>
      <vt:lpstr>Решение проблем</vt:lpstr>
      <vt:lpstr>Технологии</vt:lpstr>
      <vt:lpstr>Демонстрация продукта</vt:lpstr>
      <vt:lpstr>Доход от проекта</vt:lpstr>
      <vt:lpstr>План развития  </vt:lpstr>
      <vt:lpstr>Информация о команде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 онлайн обучения английским                       языком" Lingdisp "</dc:title>
  <dc:creator>максим калач</dc:creator>
  <cp:lastModifiedBy>махим</cp:lastModifiedBy>
  <cp:revision>23</cp:revision>
  <dcterms:created xsi:type="dcterms:W3CDTF">2024-03-18T14:14:48Z</dcterms:created>
  <dcterms:modified xsi:type="dcterms:W3CDTF">2024-10-17T11:45:12Z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